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78" r:id="rId4"/>
    <p:sldId id="359" r:id="rId5"/>
    <p:sldId id="353" r:id="rId6"/>
    <p:sldId id="354" r:id="rId7"/>
    <p:sldId id="355" r:id="rId8"/>
    <p:sldId id="356" r:id="rId9"/>
    <p:sldId id="335" r:id="rId10"/>
    <p:sldId id="357" r:id="rId11"/>
    <p:sldId id="362" r:id="rId12"/>
    <p:sldId id="351" r:id="rId13"/>
    <p:sldId id="352" r:id="rId14"/>
    <p:sldId id="360" r:id="rId15"/>
    <p:sldId id="358" r:id="rId16"/>
    <p:sldId id="260" r:id="rId17"/>
    <p:sldId id="36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AAC0E6"/>
    <a:srgbClr val="F7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88993" autoAdjust="0"/>
  </p:normalViewPr>
  <p:slideViewPr>
    <p:cSldViewPr snapToGrid="0">
      <p:cViewPr>
        <p:scale>
          <a:sx n="100" d="100"/>
          <a:sy n="100" d="100"/>
        </p:scale>
        <p:origin x="1278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71CBA-2791-4B16-87BA-459FF6F7C332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68AE2-0D9B-433C-9F64-F7CC23F184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915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kB1Nahi-X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A0%95%EB%B3%B4_%EA%B2%80%EC%83%89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teemit.com/recommender/@saemi32/4zjajb" TargetMode="External"/><Relationship Id="rId4" Type="http://schemas.openxmlformats.org/officeDocument/2006/relationships/hyperlink" Target="https://ko.wikipedia.org/w/index.php?title=%ED%85%8D%EC%8A%A4%ED%8A%B8_%EB%A7%88%EC%9D%B4%EB%8B%9D&amp;action=edit&amp;redlink=1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kB1Nahi-X0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글래스를</a:t>
            </a:r>
            <a:r>
              <a:rPr lang="ko-KR" altLang="en-US" dirty="0"/>
              <a:t> 활용한 위치기반 </a:t>
            </a:r>
            <a:r>
              <a:rPr lang="ko-KR" altLang="en-US" dirty="0" err="1"/>
              <a:t>브이로그</a:t>
            </a:r>
            <a:r>
              <a:rPr lang="ko-KR" altLang="en-US" dirty="0"/>
              <a:t> 지도 서비스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68AE2-0D9B-433C-9F64-F7CC23F1843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796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스마트 </a:t>
            </a:r>
            <a:r>
              <a:rPr lang="ko-KR" altLang="en-US" dirty="0" err="1"/>
              <a:t>글래스</a:t>
            </a:r>
            <a:r>
              <a:rPr lang="ko-KR" altLang="en-US" dirty="0"/>
              <a:t> 하드웨어 개발은 </a:t>
            </a:r>
            <a:r>
              <a:rPr lang="ko-KR" altLang="en-US" dirty="0" err="1"/>
              <a:t>제스쳐</a:t>
            </a:r>
            <a:r>
              <a:rPr lang="ko-KR" altLang="en-US" dirty="0"/>
              <a:t> 인식</a:t>
            </a:r>
            <a:r>
              <a:rPr lang="en-US" altLang="ko-KR" dirty="0"/>
              <a:t>, </a:t>
            </a:r>
            <a:r>
              <a:rPr lang="ko-KR" altLang="en-US" dirty="0"/>
              <a:t>디스플레이 동작을 확인했으며 지금은 이미지를 촬영하는 미니카메라 동작 확인 중에 있습니다</a:t>
            </a:r>
            <a:r>
              <a:rPr lang="en-US" altLang="ko-KR" dirty="0"/>
              <a:t>.</a:t>
            </a:r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https://www.youtube.com/watch?v=pkB1Nahi-X0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68AE2-0D9B-433C-9F64-F7CC23F1843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093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사용 기술로는 추천 게시물 조회 시 협업 필터링을 사용하여 추천할 것 입니다</a:t>
            </a:r>
            <a:r>
              <a:rPr lang="en-US" altLang="ko-KR" dirty="0"/>
              <a:t>. </a:t>
            </a:r>
            <a:r>
              <a:rPr lang="ko-KR" altLang="en-US" dirty="0"/>
              <a:t>협업 필터링은 사용자들로부터 얻은 기호정보에 따라 사용자들의 관심사들을 자동적으로 예측하게 해주는 방법으로 해당 시스템에서는 회원이 작성 </a:t>
            </a:r>
            <a:r>
              <a:rPr lang="en-US" altLang="ko-KR" dirty="0"/>
              <a:t>/ </a:t>
            </a:r>
            <a:r>
              <a:rPr lang="ko-KR" altLang="en-US" dirty="0"/>
              <a:t>추천한 글에 포함된 태그들 마다 개수를 카운트 해서 가장 비슷한 패턴을 가지는 회원이 작성 </a:t>
            </a:r>
            <a:r>
              <a:rPr lang="en-US" altLang="ko-KR" dirty="0"/>
              <a:t>/ </a:t>
            </a:r>
            <a:r>
              <a:rPr lang="ko-KR" altLang="en-US" dirty="0"/>
              <a:t>추천한 글을 추천할 것 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68AE2-0D9B-433C-9F64-F7CC23F1843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646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이때 두 회원 사이의 유사도를 계산하기 위해 코사인 유사도 방법을 사용할 생각입니다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 err="1"/>
              <a:t>I_uv</a:t>
            </a:r>
            <a:r>
              <a:rPr lang="ko-KR" altLang="en-US" dirty="0"/>
              <a:t>는 두 사용자가 추천한 게시물에 공통적으로 있는 태그들의 집합</a:t>
            </a:r>
            <a:r>
              <a:rPr lang="en-US" altLang="ko-KR" dirty="0"/>
              <a:t>. </a:t>
            </a:r>
            <a:r>
              <a:rPr lang="en-US" altLang="ko-KR" dirty="0" err="1"/>
              <a:t>r_ui</a:t>
            </a:r>
            <a:r>
              <a:rPr lang="ko-KR" altLang="en-US" dirty="0"/>
              <a:t>는 </a:t>
            </a:r>
            <a:r>
              <a:rPr lang="en-US" altLang="ko-KR" dirty="0"/>
              <a:t>u</a:t>
            </a:r>
            <a:r>
              <a:rPr lang="ko-KR" altLang="en-US" dirty="0"/>
              <a:t>사용자가 추천한 글 태그 중 </a:t>
            </a:r>
            <a:r>
              <a:rPr lang="en-US" altLang="ko-KR" dirty="0" err="1"/>
              <a:t>i</a:t>
            </a:r>
            <a:r>
              <a:rPr lang="ko-KR" altLang="en-US" dirty="0"/>
              <a:t>번째 태그의 개수이고 </a:t>
            </a:r>
            <a:r>
              <a:rPr lang="en-US" altLang="ko-KR" dirty="0" err="1"/>
              <a:t>r_vi</a:t>
            </a:r>
            <a:r>
              <a:rPr lang="ko-KR" altLang="en-US" dirty="0"/>
              <a:t>는 </a:t>
            </a:r>
            <a:r>
              <a:rPr lang="en-US" altLang="ko-KR" dirty="0"/>
              <a:t>v</a:t>
            </a:r>
            <a:r>
              <a:rPr lang="ko-KR" altLang="en-US" dirty="0"/>
              <a:t>사용자가 작성</a:t>
            </a:r>
            <a:r>
              <a:rPr lang="en-US" altLang="ko-KR" dirty="0"/>
              <a:t>, </a:t>
            </a:r>
            <a:r>
              <a:rPr lang="ko-KR" altLang="en-US" dirty="0"/>
              <a:t>추천한 글 태그 중 </a:t>
            </a:r>
            <a:r>
              <a:rPr lang="en-US" altLang="ko-KR" dirty="0" err="1"/>
              <a:t>i</a:t>
            </a:r>
            <a:r>
              <a:rPr lang="ko-KR" altLang="en-US" dirty="0"/>
              <a:t>번째 태그의 개수입니다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코사인 유사도는 어떤 개수의 차원에도 적용이 가능하여 흔히 다차원의 양수 공간에서의 유사도 측정에 자주 이용된다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정보 검색"/>
              </a:rPr>
              <a:t>정보 검색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및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텍스트 마이닝 (없는 문서)"/>
              </a:rPr>
              <a:t>텍스트 마이닝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분야에서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 하나 하나는 각각의 차원을 구성하고 문서는 각 단어가 문서에 나타나는 회수로 표현되는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벡터값을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다차원 공간에서 코사인 유사도는 두 문서의 유사를 측정하는 매우 유용한 방법이다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/>
          </a:p>
          <a:p>
            <a:r>
              <a:rPr lang="en-US" altLang="ko-KR" dirty="0">
                <a:hlinkClick r:id="rId5"/>
              </a:rPr>
              <a:t>https://steemit.com/recommender/@saemi32/4zjajb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68AE2-0D9B-433C-9F64-F7CC23F1843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497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글에 포함된 이미지를 </a:t>
            </a:r>
            <a:r>
              <a:rPr lang="en-US" altLang="ko-KR" dirty="0"/>
              <a:t>CNN</a:t>
            </a:r>
            <a:r>
              <a:rPr lang="ko-KR" altLang="en-US" dirty="0"/>
              <a:t>을 통해 분류하여 글 태그를 자동적으로 달아 주도록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68AE2-0D9B-433C-9F64-F7CC23F1843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965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68AE2-0D9B-433C-9F64-F7CC23F1843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683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b="1" dirty="0"/>
              <a:t>Video / Image</a:t>
            </a:r>
            <a:r>
              <a:rPr lang="ko-KR" altLang="en-US" dirty="0"/>
              <a:t>와 함께 작성된 글의 </a:t>
            </a:r>
            <a:r>
              <a:rPr lang="ko-KR" altLang="en-US" b="1" dirty="0"/>
              <a:t>썸네일</a:t>
            </a:r>
            <a:r>
              <a:rPr lang="ko-KR" altLang="en-US" dirty="0"/>
              <a:t>을 </a:t>
            </a:r>
            <a:r>
              <a:rPr lang="ko-KR" altLang="en-US" b="1" dirty="0"/>
              <a:t>지도에 표시</a:t>
            </a:r>
            <a:r>
              <a:rPr lang="ko-KR" altLang="en-US" dirty="0"/>
              <a:t>하는 </a:t>
            </a:r>
            <a:r>
              <a:rPr lang="en-US" altLang="ko-KR" dirty="0"/>
              <a:t>VLAP </a:t>
            </a:r>
            <a:r>
              <a:rPr lang="ko-KR" altLang="en-US" dirty="0"/>
              <a:t>어플리케이션과 함께 </a:t>
            </a:r>
            <a:r>
              <a:rPr lang="ko-KR" altLang="en-US" b="1" dirty="0"/>
              <a:t>안경으로 사진을 촬영</a:t>
            </a:r>
            <a:r>
              <a:rPr lang="ko-KR" altLang="en-US" dirty="0"/>
              <a:t>할 수 있는 </a:t>
            </a:r>
            <a:r>
              <a:rPr lang="ko-KR" altLang="en-US" b="1" dirty="0"/>
              <a:t>스마트 </a:t>
            </a:r>
            <a:r>
              <a:rPr lang="ko-KR" altLang="en-US" b="1" dirty="0" err="1"/>
              <a:t>글래스</a:t>
            </a:r>
            <a:r>
              <a:rPr lang="ko-KR" altLang="en-US" dirty="0" err="1"/>
              <a:t>를</a:t>
            </a:r>
            <a:r>
              <a:rPr lang="ko-KR" altLang="en-US" dirty="0"/>
              <a:t> 만들고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68AE2-0D9B-433C-9F64-F7CC23F1843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369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68AE2-0D9B-433C-9F64-F7CC23F1843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792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화면은 각 태그마다 인기 게시물을 볼 수 있는 인기 게시물 조회 화면이고</a:t>
            </a:r>
            <a:r>
              <a:rPr lang="en-US" altLang="ko-KR" dirty="0"/>
              <a:t>. </a:t>
            </a:r>
            <a:r>
              <a:rPr lang="ko-KR" altLang="en-US" dirty="0"/>
              <a:t>다음은 전체 게시물 조회 화면이고 그 다음은 구독자 게시물을 볼 수 있는 구독자 게시물 조회 화면 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68AE2-0D9B-433C-9F64-F7CC23F184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863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 라이브러리 화면 같은 경우 자신이 작성한 글을 지도형식</a:t>
            </a:r>
            <a:r>
              <a:rPr lang="en-US" altLang="ko-KR" dirty="0"/>
              <a:t>, </a:t>
            </a:r>
            <a:r>
              <a:rPr lang="ko-KR" altLang="en-US" dirty="0"/>
              <a:t>리스트 형식을 볼 수 있으며 글에 포함된 태그를 함께 볼 수 있습니다</a:t>
            </a:r>
            <a:r>
              <a:rPr lang="en-US" altLang="ko-KR" dirty="0"/>
              <a:t>. </a:t>
            </a:r>
            <a:r>
              <a:rPr lang="ko-KR" altLang="en-US" dirty="0"/>
              <a:t>해당 태그를 클릭할 시 해당 태그를 가진 글만 지도에 표시하도록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68AE2-0D9B-433C-9F64-F7CC23F184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22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지도에서 마커나 전체 게시물 조회에서 게시물을 클릭했을 때 게시물 정보를 다음과 같이 보여줍니다</a:t>
            </a:r>
            <a:r>
              <a:rPr lang="en-US" altLang="ko-KR" dirty="0"/>
              <a:t>. </a:t>
            </a:r>
            <a:r>
              <a:rPr lang="ko-KR" altLang="en-US" dirty="0"/>
              <a:t>왼쪽은 게시물에 포함된 콘텐츠가 동영상일 경우이고 오른쪽은 이미지일 경우 슬라이드 형식으로 나타내는 방식입니다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68AE2-0D9B-433C-9F64-F7CC23F1843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333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상세 게시물 조회 화면에서 댓글 달기를 눌렀을 때 보여지는 댓글 조회화면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68AE2-0D9B-433C-9F64-F7CC23F184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498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여행 컨텐츠 정보를 사용자에게 보여주기 위해 공공 </a:t>
            </a:r>
            <a:r>
              <a:rPr lang="ko-KR" altLang="en-US" dirty="0" err="1"/>
              <a:t>데이터포털에서</a:t>
            </a:r>
            <a:r>
              <a:rPr lang="ko-KR" altLang="en-US" dirty="0"/>
              <a:t> 지역기반 관광 데이터를 수집을 완료하였습니다</a:t>
            </a:r>
            <a:r>
              <a:rPr lang="en-US" altLang="ko-KR" dirty="0"/>
              <a:t>. </a:t>
            </a:r>
            <a:r>
              <a:rPr lang="ko-KR" altLang="en-US" dirty="0"/>
              <a:t>관광 데이터 수는 약 </a:t>
            </a:r>
            <a:r>
              <a:rPr lang="en-US" altLang="ko-KR" dirty="0"/>
              <a:t>3000</a:t>
            </a:r>
            <a:r>
              <a:rPr lang="ko-KR" altLang="en-US" dirty="0"/>
              <a:t>개 정도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68AE2-0D9B-433C-9F64-F7CC23F184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042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스마트 </a:t>
            </a:r>
            <a:r>
              <a:rPr lang="ko-KR" altLang="en-US" dirty="0" err="1"/>
              <a:t>글래스</a:t>
            </a:r>
            <a:r>
              <a:rPr lang="ko-KR" altLang="en-US" dirty="0"/>
              <a:t> 하드웨어 개발은 </a:t>
            </a:r>
            <a:r>
              <a:rPr lang="ko-KR" altLang="en-US" dirty="0" err="1"/>
              <a:t>제스쳐</a:t>
            </a:r>
            <a:r>
              <a:rPr lang="ko-KR" altLang="en-US" dirty="0"/>
              <a:t> 인식</a:t>
            </a:r>
            <a:r>
              <a:rPr lang="en-US" altLang="ko-KR" dirty="0"/>
              <a:t>, </a:t>
            </a:r>
            <a:r>
              <a:rPr lang="ko-KR" altLang="en-US" dirty="0"/>
              <a:t>디스플레이 동작을 확인했으며 지금은 이미지를 촬영하는 미니카메라 동작 확인 중에 있습니다</a:t>
            </a:r>
            <a:r>
              <a:rPr lang="en-US" altLang="ko-KR" dirty="0"/>
              <a:t>.</a:t>
            </a:r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https://www.youtube.com/watch?v=pkB1Nahi-X0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68AE2-0D9B-433C-9F64-F7CC23F1843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200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124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641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38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47850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148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34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877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76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560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8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36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48757-A495-4D22-A2BD-7769B2AEEEC5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482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5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0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10" Type="http://schemas.openxmlformats.org/officeDocument/2006/relationships/image" Target="../media/image42.png"/><Relationship Id="rId4" Type="http://schemas.openxmlformats.org/officeDocument/2006/relationships/image" Target="../media/image5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hyperlink" Target="https://youtu.be/vgrCxhlKcf0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grCxhlKcf0" TargetMode="External"/><Relationship Id="rId6" Type="http://schemas.openxmlformats.org/officeDocument/2006/relationships/image" Target="../media/image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258080F-9608-4376-8C90-6697A5664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70209304" descr="EMB00005a0c6746">
            <a:extLst>
              <a:ext uri="{FF2B5EF4-FFF2-40B4-BE49-F238E27FC236}">
                <a16:creationId xmlns:a16="http://schemas.microsoft.com/office/drawing/2014/main" id="{817A235B-8A7A-4F2B-BF60-99553FC34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234" y="2303234"/>
            <a:ext cx="2251532" cy="225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부제목 2">
            <a:extLst>
              <a:ext uri="{FF2B5EF4-FFF2-40B4-BE49-F238E27FC236}">
                <a16:creationId xmlns:a16="http://schemas.microsoft.com/office/drawing/2014/main" id="{DDF813A6-6949-41C0-902F-8043011D3626}"/>
              </a:ext>
            </a:extLst>
          </p:cNvPr>
          <p:cNvSpPr txBox="1">
            <a:spLocks/>
          </p:cNvSpPr>
          <p:nvPr/>
        </p:nvSpPr>
        <p:spPr>
          <a:xfrm>
            <a:off x="7455030" y="6557537"/>
            <a:ext cx="7194223" cy="30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B0604020202020204" pitchFamily="2" charset="-78"/>
              </a:rPr>
              <a:t>발표자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B0604020202020204" pitchFamily="2" charset="-78"/>
              </a:rPr>
              <a:t>: 20141000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B0604020202020204" pitchFamily="2" charset="-78"/>
              </a:rPr>
              <a:t>이정환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A9A1CDEA-DED4-4290-AB14-E70C2E0F63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4748"/>
            <a:ext cx="9144000" cy="493712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스마트 </a:t>
            </a:r>
            <a:r>
              <a:rPr lang="ko-KR" altLang="en-US" dirty="0" err="1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글래스를</a:t>
            </a:r>
            <a:r>
              <a:rPr lang="ko-KR" altLang="en-US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 활용한 위치기반 </a:t>
            </a:r>
            <a:r>
              <a:rPr lang="ko-KR" altLang="en-US" dirty="0" err="1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브이로그</a:t>
            </a:r>
            <a:r>
              <a:rPr lang="ko-KR" altLang="en-US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 지도 서비스</a:t>
            </a:r>
          </a:p>
        </p:txBody>
      </p:sp>
    </p:spTree>
    <p:extLst>
      <p:ext uri="{BB962C8B-B14F-4D97-AF65-F5344CB8AC3E}">
        <p14:creationId xmlns:p14="http://schemas.microsoft.com/office/powerpoint/2010/main" val="1951886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스마트 </a:t>
            </a:r>
            <a:r>
              <a:rPr lang="ko-KR" altLang="en-US" b="1" dirty="0" err="1">
                <a:solidFill>
                  <a:srgbClr val="222222"/>
                </a:solidFill>
                <a:latin typeface="+mj-lt"/>
              </a:rPr>
              <a:t>글래스</a:t>
            </a:r>
            <a:r>
              <a:rPr lang="ko-KR" altLang="en-US" b="1" dirty="0">
                <a:solidFill>
                  <a:srgbClr val="222222"/>
                </a:solidFill>
                <a:latin typeface="+mj-lt"/>
              </a:rPr>
              <a:t> 하드웨어 개발</a:t>
            </a:r>
            <a:endParaRPr lang="ko-KR" altLang="en-US" dirty="0">
              <a:latin typeface="+mj-lt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63E73E19-3A31-44F2-A761-E15B679CD691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41">
            <a:extLst>
              <a:ext uri="{FF2B5EF4-FFF2-40B4-BE49-F238E27FC236}">
                <a16:creationId xmlns:a16="http://schemas.microsoft.com/office/drawing/2014/main" id="{676679A5-814B-43DC-B5F4-64BDC722D13B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10A1572-0CF4-4219-B596-2A6DD8C8FE70}"/>
              </a:ext>
            </a:extLst>
          </p:cNvPr>
          <p:cNvSpPr/>
          <p:nvPr/>
        </p:nvSpPr>
        <p:spPr>
          <a:xfrm>
            <a:off x="4172443" y="5712776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222222"/>
                </a:solidFill>
                <a:latin typeface="+mj-lt"/>
              </a:rPr>
              <a:t>제스쳐</a:t>
            </a:r>
            <a:r>
              <a:rPr lang="ko-KR" altLang="en-US" b="1" dirty="0">
                <a:solidFill>
                  <a:srgbClr val="222222"/>
                </a:solidFill>
                <a:latin typeface="+mj-lt"/>
              </a:rPr>
              <a:t> 인식</a:t>
            </a:r>
            <a:r>
              <a:rPr lang="en-US" altLang="ko-KR" b="1" dirty="0">
                <a:solidFill>
                  <a:srgbClr val="222222"/>
                </a:solidFill>
                <a:latin typeface="+mj-lt"/>
              </a:rPr>
              <a:t>, </a:t>
            </a:r>
            <a:r>
              <a:rPr lang="ko-KR" altLang="en-US" b="1" dirty="0">
                <a:solidFill>
                  <a:srgbClr val="222222"/>
                </a:solidFill>
                <a:latin typeface="+mj-lt"/>
              </a:rPr>
              <a:t>디스플레이 동작 확인</a:t>
            </a:r>
            <a:endParaRPr lang="ko-KR" altLang="en-US" dirty="0">
              <a:latin typeface="+mj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EB1C5F-C3CA-4BBF-909F-F037B095E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05" y="1790416"/>
            <a:ext cx="7087589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8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스마트 </a:t>
            </a:r>
            <a:r>
              <a:rPr lang="ko-KR" altLang="en-US" b="1" dirty="0" err="1">
                <a:solidFill>
                  <a:srgbClr val="222222"/>
                </a:solidFill>
                <a:latin typeface="+mj-lt"/>
              </a:rPr>
              <a:t>글래스</a:t>
            </a:r>
            <a:r>
              <a:rPr lang="ko-KR" altLang="en-US" b="1" dirty="0">
                <a:solidFill>
                  <a:srgbClr val="222222"/>
                </a:solidFill>
                <a:latin typeface="+mj-lt"/>
              </a:rPr>
              <a:t> 하드웨어 개발</a:t>
            </a:r>
            <a:endParaRPr lang="ko-KR" altLang="en-US" dirty="0">
              <a:latin typeface="+mj-lt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63E73E19-3A31-44F2-A761-E15B679CD691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41">
            <a:extLst>
              <a:ext uri="{FF2B5EF4-FFF2-40B4-BE49-F238E27FC236}">
                <a16:creationId xmlns:a16="http://schemas.microsoft.com/office/drawing/2014/main" id="{676679A5-814B-43DC-B5F4-64BDC722D13B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10A1572-0CF4-4219-B596-2A6DD8C8FE70}"/>
              </a:ext>
            </a:extLst>
          </p:cNvPr>
          <p:cNvSpPr/>
          <p:nvPr/>
        </p:nvSpPr>
        <p:spPr>
          <a:xfrm>
            <a:off x="4354387" y="5712776"/>
            <a:ext cx="3483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222222"/>
                </a:solidFill>
                <a:latin typeface="+mj-lt"/>
              </a:rPr>
              <a:t>스마트 </a:t>
            </a:r>
            <a:r>
              <a:rPr lang="ko-KR" altLang="en-US" b="1" dirty="0" err="1">
                <a:solidFill>
                  <a:srgbClr val="222222"/>
                </a:solidFill>
                <a:latin typeface="+mj-lt"/>
              </a:rPr>
              <a:t>글래스</a:t>
            </a:r>
            <a:r>
              <a:rPr lang="ko-KR" altLang="en-US" b="1" dirty="0">
                <a:solidFill>
                  <a:srgbClr val="222222"/>
                </a:solidFill>
                <a:latin typeface="+mj-lt"/>
              </a:rPr>
              <a:t> 하드웨어 외형</a:t>
            </a:r>
            <a:endParaRPr lang="ko-KR" altLang="en-US" dirty="0">
              <a:latin typeface="+mj-lt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70D3842-76D8-40E5-B069-E65C5B71A9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37" y="2230972"/>
            <a:ext cx="2753284" cy="269148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815D5A0-DC14-45C8-9090-6CB5224D6D1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78"/>
          <a:stretch/>
        </p:blipFill>
        <p:spPr>
          <a:xfrm>
            <a:off x="2236754" y="2230972"/>
            <a:ext cx="3859246" cy="27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23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사용기술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협업 필터링</a:t>
            </a:r>
            <a:endParaRPr lang="ko-KR" altLang="en-US" dirty="0">
              <a:latin typeface="+mj-lt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63E73E19-3A31-44F2-A761-E15B679CD691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41">
            <a:extLst>
              <a:ext uri="{FF2B5EF4-FFF2-40B4-BE49-F238E27FC236}">
                <a16:creationId xmlns:a16="http://schemas.microsoft.com/office/drawing/2014/main" id="{676679A5-814B-43DC-B5F4-64BDC722D13B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15DFDD-DF08-43C2-8830-C8A6F1514C1F}"/>
              </a:ext>
            </a:extLst>
          </p:cNvPr>
          <p:cNvSpPr/>
          <p:nvPr/>
        </p:nvSpPr>
        <p:spPr>
          <a:xfrm>
            <a:off x="2262583" y="1942658"/>
            <a:ext cx="760015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50" b="1" dirty="0">
                <a:solidFill>
                  <a:srgbClr val="222222"/>
                </a:solidFill>
                <a:latin typeface="Arial" panose="020B0604020202020204" pitchFamily="34" charset="0"/>
              </a:rPr>
              <a:t>사용자들로부터 얻은 기호정보에 따라 사용자들의 관심사들을 자동적으로 예측하게 해주는 방법</a:t>
            </a:r>
            <a:endParaRPr lang="ko-KR" altLang="en-US" sz="135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4C43676-96C3-424E-B88D-5BD691A027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714" y="2950744"/>
            <a:ext cx="719984" cy="71998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C0BA17-1ECD-4506-96AC-B2406DC123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22" y="4163015"/>
            <a:ext cx="918102" cy="6908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3F89096-8887-4933-921F-9D9C82A96B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00" y="4196665"/>
            <a:ext cx="920363" cy="69089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84AEBE5-E63B-4763-8C21-65E2252C4164}"/>
              </a:ext>
            </a:extLst>
          </p:cNvPr>
          <p:cNvSpPr txBox="1"/>
          <p:nvPr/>
        </p:nvSpPr>
        <p:spPr>
          <a:xfrm>
            <a:off x="1980874" y="3920344"/>
            <a:ext cx="11299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25" dirty="0"/>
              <a:t>제목</a:t>
            </a:r>
            <a:r>
              <a:rPr lang="en-US" altLang="ko-KR" sz="825" dirty="0"/>
              <a:t>: </a:t>
            </a:r>
            <a:r>
              <a:rPr lang="ko-KR" altLang="en-US" sz="825" dirty="0"/>
              <a:t>산에 올라가서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E537DEE-279B-4AD6-9DAC-62303B4E014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41" y="4219786"/>
            <a:ext cx="918102" cy="60094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3F1DCE3-A163-474C-B104-CABD490D101A}"/>
              </a:ext>
            </a:extLst>
          </p:cNvPr>
          <p:cNvSpPr/>
          <p:nvPr/>
        </p:nvSpPr>
        <p:spPr>
          <a:xfrm>
            <a:off x="1980875" y="3842161"/>
            <a:ext cx="1029369" cy="11158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91B307-8AE8-4E6F-A06D-2EA44DE79423}"/>
              </a:ext>
            </a:extLst>
          </p:cNvPr>
          <p:cNvSpPr txBox="1"/>
          <p:nvPr/>
        </p:nvSpPr>
        <p:spPr>
          <a:xfrm>
            <a:off x="3260797" y="3928669"/>
            <a:ext cx="11299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25" dirty="0"/>
              <a:t>제목</a:t>
            </a:r>
            <a:r>
              <a:rPr lang="en-US" altLang="ko-KR" sz="825" dirty="0"/>
              <a:t>: </a:t>
            </a:r>
            <a:r>
              <a:rPr lang="ko-KR" altLang="en-US" sz="825" dirty="0"/>
              <a:t>계곡에서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F685A0-2432-4B9B-A388-D5A605CA1B0A}"/>
              </a:ext>
            </a:extLst>
          </p:cNvPr>
          <p:cNvSpPr/>
          <p:nvPr/>
        </p:nvSpPr>
        <p:spPr>
          <a:xfrm>
            <a:off x="3260797" y="3850486"/>
            <a:ext cx="1029369" cy="11158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00C3DF-C521-45FA-9A9C-15DB654B1629}"/>
              </a:ext>
            </a:extLst>
          </p:cNvPr>
          <p:cNvSpPr txBox="1"/>
          <p:nvPr/>
        </p:nvSpPr>
        <p:spPr>
          <a:xfrm>
            <a:off x="4539508" y="3928669"/>
            <a:ext cx="11299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25" dirty="0"/>
              <a:t>제목</a:t>
            </a:r>
            <a:r>
              <a:rPr lang="en-US" altLang="ko-KR" sz="825" dirty="0"/>
              <a:t>: </a:t>
            </a:r>
            <a:r>
              <a:rPr lang="ko-KR" altLang="en-US" sz="825" dirty="0"/>
              <a:t>산과 성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5B2ABF-E878-404E-8301-314AC0F57546}"/>
              </a:ext>
            </a:extLst>
          </p:cNvPr>
          <p:cNvSpPr/>
          <p:nvPr/>
        </p:nvSpPr>
        <p:spPr>
          <a:xfrm>
            <a:off x="4539508" y="3850486"/>
            <a:ext cx="1029369" cy="11158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98CD789-CC6C-466E-9321-243E6F34046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83" y="4691870"/>
            <a:ext cx="391383" cy="39138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28F86FC-241C-486F-95F5-6FFAC3278E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552" y="4719944"/>
            <a:ext cx="391383" cy="39138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A692F7E-D2DE-429C-AD98-8D19657DFF58}"/>
              </a:ext>
            </a:extLst>
          </p:cNvPr>
          <p:cNvSpPr txBox="1"/>
          <p:nvPr/>
        </p:nvSpPr>
        <p:spPr>
          <a:xfrm>
            <a:off x="2144462" y="5075676"/>
            <a:ext cx="6351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#</a:t>
            </a:r>
            <a:r>
              <a:rPr lang="ko-KR" altLang="en-US" sz="1350" dirty="0"/>
              <a:t>자연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D7267F-A1E8-4339-A0A2-85A309A9E642}"/>
              </a:ext>
            </a:extLst>
          </p:cNvPr>
          <p:cNvSpPr txBox="1"/>
          <p:nvPr/>
        </p:nvSpPr>
        <p:spPr>
          <a:xfrm>
            <a:off x="3445534" y="5075676"/>
            <a:ext cx="6351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#</a:t>
            </a:r>
            <a:r>
              <a:rPr lang="ko-KR" altLang="en-US" sz="1350" dirty="0"/>
              <a:t>자연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BF01BC-6A0B-4507-A5AF-69AEF5915F38}"/>
              </a:ext>
            </a:extLst>
          </p:cNvPr>
          <p:cNvSpPr txBox="1"/>
          <p:nvPr/>
        </p:nvSpPr>
        <p:spPr>
          <a:xfrm>
            <a:off x="4844755" y="5084681"/>
            <a:ext cx="4619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#</a:t>
            </a:r>
            <a:r>
              <a:rPr lang="ko-KR" altLang="en-US" sz="1350" dirty="0"/>
              <a:t>성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AE126CEA-F9AB-4A75-A7F9-26A01BEA84B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319" y="3298167"/>
            <a:ext cx="814879" cy="81487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2A1315B-793E-4F6E-A354-468F63A8BD7E}"/>
              </a:ext>
            </a:extLst>
          </p:cNvPr>
          <p:cNvSpPr txBox="1"/>
          <p:nvPr/>
        </p:nvSpPr>
        <p:spPr>
          <a:xfrm>
            <a:off x="4796466" y="3055793"/>
            <a:ext cx="8290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</a:rPr>
              <a:t>#</a:t>
            </a:r>
            <a:r>
              <a:rPr lang="ko-KR" altLang="en-US" sz="1350" dirty="0">
                <a:solidFill>
                  <a:srgbClr val="FF0000"/>
                </a:solidFill>
              </a:rPr>
              <a:t>자연</a:t>
            </a:r>
            <a:r>
              <a:rPr lang="en-US" altLang="ko-KR" sz="1350" dirty="0">
                <a:solidFill>
                  <a:srgbClr val="FF0000"/>
                </a:solidFill>
              </a:rPr>
              <a:t>: 2</a:t>
            </a:r>
          </a:p>
          <a:p>
            <a:r>
              <a:rPr lang="en-US" altLang="ko-KR" sz="1350" dirty="0">
                <a:solidFill>
                  <a:srgbClr val="FF0000"/>
                </a:solidFill>
              </a:rPr>
              <a:t>#</a:t>
            </a:r>
            <a:r>
              <a:rPr lang="ko-KR" altLang="en-US" sz="1350" dirty="0">
                <a:solidFill>
                  <a:srgbClr val="FF0000"/>
                </a:solidFill>
              </a:rPr>
              <a:t>성</a:t>
            </a:r>
            <a:r>
              <a:rPr lang="en-US" altLang="ko-KR" sz="1350" dirty="0">
                <a:solidFill>
                  <a:srgbClr val="FF0000"/>
                </a:solidFill>
              </a:rPr>
              <a:t>: 1</a:t>
            </a:r>
            <a:endParaRPr lang="ko-KR" altLang="en-US" sz="1350" dirty="0">
              <a:solidFill>
                <a:srgbClr val="FF0000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1B7171E-608E-4C69-A300-D05F81F10932}"/>
              </a:ext>
            </a:extLst>
          </p:cNvPr>
          <p:cNvCxnSpPr>
            <a:cxnSpLocks/>
          </p:cNvCxnSpPr>
          <p:nvPr/>
        </p:nvCxnSpPr>
        <p:spPr>
          <a:xfrm>
            <a:off x="5694826" y="3345615"/>
            <a:ext cx="2938124" cy="359992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FDCB8E8-8C6E-416F-BEBE-1AA3E6CEE44F}"/>
              </a:ext>
            </a:extLst>
          </p:cNvPr>
          <p:cNvSpPr txBox="1"/>
          <p:nvPr/>
        </p:nvSpPr>
        <p:spPr>
          <a:xfrm>
            <a:off x="8738210" y="3463232"/>
            <a:ext cx="8290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rgbClr val="FF0000"/>
                </a:solidFill>
              </a:rPr>
              <a:t>#</a:t>
            </a:r>
            <a:r>
              <a:rPr lang="ko-KR" altLang="en-US" sz="1350" dirty="0">
                <a:solidFill>
                  <a:srgbClr val="FF0000"/>
                </a:solidFill>
              </a:rPr>
              <a:t>자연</a:t>
            </a:r>
            <a:r>
              <a:rPr lang="en-US" altLang="ko-KR" sz="1350" dirty="0">
                <a:solidFill>
                  <a:srgbClr val="FF0000"/>
                </a:solidFill>
              </a:rPr>
              <a:t>: 2</a:t>
            </a:r>
          </a:p>
          <a:p>
            <a:r>
              <a:rPr lang="en-US" altLang="ko-KR" sz="1350" dirty="0">
                <a:solidFill>
                  <a:srgbClr val="FF0000"/>
                </a:solidFill>
              </a:rPr>
              <a:t>#</a:t>
            </a:r>
            <a:r>
              <a:rPr lang="ko-KR" altLang="en-US" sz="1350" dirty="0">
                <a:solidFill>
                  <a:srgbClr val="FF0000"/>
                </a:solidFill>
              </a:rPr>
              <a:t>성</a:t>
            </a:r>
            <a:r>
              <a:rPr lang="en-US" altLang="ko-KR" sz="1350" dirty="0">
                <a:solidFill>
                  <a:srgbClr val="FF0000"/>
                </a:solidFill>
              </a:rPr>
              <a:t>: 1</a:t>
            </a:r>
            <a:endParaRPr lang="ko-KR" altLang="en-US" sz="1350" dirty="0">
              <a:solidFill>
                <a:srgbClr val="FF0000"/>
              </a:solidFill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D286A116-7362-4903-B422-809798ABCDC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447" y="4672425"/>
            <a:ext cx="814880" cy="81488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62912F4-2235-4F29-9CA0-97E7D84FABA7}"/>
              </a:ext>
            </a:extLst>
          </p:cNvPr>
          <p:cNvSpPr txBox="1"/>
          <p:nvPr/>
        </p:nvSpPr>
        <p:spPr>
          <a:xfrm>
            <a:off x="7135444" y="4649353"/>
            <a:ext cx="72487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/>
              <a:t>자연</a:t>
            </a:r>
            <a:r>
              <a:rPr lang="en-US" altLang="ko-KR" sz="1350" dirty="0"/>
              <a:t>: 1</a:t>
            </a:r>
          </a:p>
          <a:p>
            <a:r>
              <a:rPr lang="ko-KR" altLang="en-US" sz="1350" dirty="0"/>
              <a:t>성</a:t>
            </a:r>
            <a:r>
              <a:rPr lang="en-US" altLang="ko-KR" sz="1350" dirty="0"/>
              <a:t>: 1</a:t>
            </a:r>
            <a:endParaRPr lang="ko-KR" altLang="en-US" sz="1350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DAE08FD-D5CB-45A2-9A24-7FBFA87CE601}"/>
              </a:ext>
            </a:extLst>
          </p:cNvPr>
          <p:cNvCxnSpPr>
            <a:cxnSpLocks/>
          </p:cNvCxnSpPr>
          <p:nvPr/>
        </p:nvCxnSpPr>
        <p:spPr>
          <a:xfrm>
            <a:off x="5544631" y="3614839"/>
            <a:ext cx="1519511" cy="108228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>
            <a:extLst>
              <a:ext uri="{FF2B5EF4-FFF2-40B4-BE49-F238E27FC236}">
                <a16:creationId xmlns:a16="http://schemas.microsoft.com/office/drawing/2014/main" id="{B25DE691-56AB-42FE-B5EA-A694DC8D1A3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447" y="2584971"/>
            <a:ext cx="814880" cy="81488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8147267-BBE8-4626-BA51-B393A4B5D0FA}"/>
              </a:ext>
            </a:extLst>
          </p:cNvPr>
          <p:cNvSpPr txBox="1"/>
          <p:nvPr/>
        </p:nvSpPr>
        <p:spPr>
          <a:xfrm>
            <a:off x="7000986" y="2688970"/>
            <a:ext cx="8290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#</a:t>
            </a:r>
            <a:r>
              <a:rPr lang="ko-KR" altLang="en-US" sz="1350" dirty="0"/>
              <a:t>동물</a:t>
            </a:r>
            <a:r>
              <a:rPr lang="en-US" altLang="ko-KR" sz="1350" dirty="0"/>
              <a:t>: 1</a:t>
            </a:r>
          </a:p>
          <a:p>
            <a:r>
              <a:rPr lang="en-US" altLang="ko-KR" sz="1350" dirty="0"/>
              <a:t>#</a:t>
            </a:r>
            <a:r>
              <a:rPr lang="ko-KR" altLang="en-US" sz="1350" dirty="0"/>
              <a:t>자연</a:t>
            </a:r>
            <a:r>
              <a:rPr lang="en-US" altLang="ko-KR" sz="1350" dirty="0"/>
              <a:t>: 1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87F536B-CDB6-420D-A1E5-D86367F2072B}"/>
              </a:ext>
            </a:extLst>
          </p:cNvPr>
          <p:cNvCxnSpPr>
            <a:cxnSpLocks/>
          </p:cNvCxnSpPr>
          <p:nvPr/>
        </p:nvCxnSpPr>
        <p:spPr>
          <a:xfrm flipV="1">
            <a:off x="5729054" y="2931344"/>
            <a:ext cx="1244686" cy="1690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DEB2960E-5350-40E1-8744-16D084D976E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51" y="4707577"/>
            <a:ext cx="391382" cy="39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9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사용기술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협업 필터링</a:t>
            </a:r>
            <a:endParaRPr lang="ko-KR" altLang="en-US" dirty="0">
              <a:latin typeface="+mj-lt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63E73E19-3A31-44F2-A761-E15B679CD691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41">
            <a:extLst>
              <a:ext uri="{FF2B5EF4-FFF2-40B4-BE49-F238E27FC236}">
                <a16:creationId xmlns:a16="http://schemas.microsoft.com/office/drawing/2014/main" id="{676679A5-814B-43DC-B5F4-64BDC722D13B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36678D9-53A5-4309-A59A-712E919DAE92}"/>
              </a:ext>
            </a:extLst>
          </p:cNvPr>
          <p:cNvSpPr/>
          <p:nvPr/>
        </p:nvSpPr>
        <p:spPr>
          <a:xfrm>
            <a:off x="942975" y="1941626"/>
            <a:ext cx="4014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유사도 계산 방법 </a:t>
            </a:r>
            <a:r>
              <a:rPr lang="en-US" altLang="ko-KR" sz="2000" b="1" dirty="0">
                <a:solidFill>
                  <a:srgbClr val="222222"/>
                </a:solidFill>
                <a:latin typeface="Arial" panose="020B0604020202020204" pitchFamily="34" charset="0"/>
              </a:rPr>
              <a:t>– </a:t>
            </a:r>
            <a:r>
              <a:rPr lang="ko-KR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코사인 유사도</a:t>
            </a:r>
            <a:endParaRPr lang="ko-KR" altLang="en-US" sz="2000" dirty="0"/>
          </a:p>
        </p:txBody>
      </p:sp>
      <p:sp>
        <p:nvSpPr>
          <p:cNvPr id="60" name="Rectangle 1">
            <a:extLst>
              <a:ext uri="{FF2B5EF4-FFF2-40B4-BE49-F238E27FC236}">
                <a16:creationId xmlns:a16="http://schemas.microsoft.com/office/drawing/2014/main" id="{EFA093E3-B702-489D-866C-84CC9FF87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5" y="2540492"/>
            <a:ext cx="8254504" cy="315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 sz="1600" dirty="0">
                <a:ea typeface="News Cycle"/>
              </a:rPr>
              <a:t>회원이</a:t>
            </a:r>
            <a:r>
              <a:rPr lang="ko-KR" altLang="ko-KR" sz="1600" dirty="0">
                <a:ea typeface="News Cycle"/>
              </a:rPr>
              <a:t> </a:t>
            </a:r>
            <a:r>
              <a:rPr lang="ko-KR" altLang="en-US" sz="1600" dirty="0">
                <a:ea typeface="News Cycle"/>
              </a:rPr>
              <a:t>작성</a:t>
            </a:r>
            <a:r>
              <a:rPr lang="en-US" altLang="ko-KR" sz="1600" dirty="0">
                <a:ea typeface="News Cycle"/>
              </a:rPr>
              <a:t>, </a:t>
            </a:r>
            <a:r>
              <a:rPr lang="ko-KR" altLang="en-US" sz="1600" dirty="0">
                <a:ea typeface="News Cycle"/>
              </a:rPr>
              <a:t>추천한 글에 포함된 태그들의 개수를</a:t>
            </a:r>
            <a:r>
              <a:rPr lang="ko-KR" altLang="ko-KR" sz="1600" dirty="0">
                <a:ea typeface="News Cycle"/>
              </a:rPr>
              <a:t> </a:t>
            </a:r>
            <a:r>
              <a:rPr lang="ko-KR" altLang="en-US" sz="1600" dirty="0">
                <a:ea typeface="News Cycle"/>
              </a:rPr>
              <a:t>이</a:t>
            </a:r>
            <a:r>
              <a:rPr lang="ko-KR" altLang="ko-KR" sz="1600" dirty="0">
                <a:ea typeface="News Cycle"/>
              </a:rPr>
              <a:t>용</a:t>
            </a:r>
            <a:r>
              <a:rPr lang="ko-KR" altLang="en-US" sz="1600" dirty="0">
                <a:ea typeface="News Cycle"/>
              </a:rPr>
              <a:t>하여 두 사용자 </a:t>
            </a:r>
            <a:r>
              <a:rPr lang="en-US" altLang="ko-KR" sz="1600" dirty="0">
                <a:ea typeface="News Cycle"/>
              </a:rPr>
              <a:t>u, v</a:t>
            </a:r>
            <a:r>
              <a:rPr lang="ko-KR" altLang="en-US" sz="1600" dirty="0">
                <a:ea typeface="News Cycle"/>
              </a:rPr>
              <a:t>의 유사도</a:t>
            </a:r>
            <a:r>
              <a:rPr lang="ko-KR" altLang="ko-KR" sz="1600" dirty="0">
                <a:ea typeface="News Cycle"/>
              </a:rPr>
              <a:t> 계산</a:t>
            </a:r>
            <a:r>
              <a:rPr lang="ko-KR" altLang="ko-KR" sz="16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EC58CBD-7405-49A1-B3CB-D2D6D196F82C}"/>
                  </a:ext>
                </a:extLst>
              </p:cNvPr>
              <p:cNvSpPr txBox="1"/>
              <p:nvPr/>
            </p:nvSpPr>
            <p:spPr>
              <a:xfrm>
                <a:off x="2588082" y="3685661"/>
                <a:ext cx="6326988" cy="1600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latin typeface="Cambria Math" panose="02040503050406030204" pitchFamily="18" charset="0"/>
                        </a:rPr>
                        <m:t>𝑆𝑖𝑚</m:t>
                      </m:r>
                      <m:d>
                        <m:d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ko-K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𝑢𝑖</m:t>
                                  </m:r>
                                </m:sub>
                              </m:sSub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ko-K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ko-K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𝑢𝑣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ko-K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3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3200" i="1">
                                          <a:latin typeface="Cambria Math" panose="02040503050406030204" pitchFamily="18" charset="0"/>
                                        </a:rPr>
                                        <m:t>𝑢𝑖</m:t>
                                      </m:r>
                                    </m:sub>
                                    <m:sup>
                                      <m:r>
                                        <a:rPr lang="en-US" altLang="ko-KR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>
                            <a:rPr lang="en-US" altLang="ko-K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ko-K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ko-K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𝑢𝑣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ko-K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3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3200" i="1">
                                          <a:latin typeface="Cambria Math" panose="02040503050406030204" pitchFamily="18" charset="0"/>
                                        </a:rPr>
                                        <m:t>𝑣𝑖</m:t>
                                      </m:r>
                                    </m:sub>
                                    <m:sup>
                                      <m:r>
                                        <a:rPr lang="en-US" altLang="ko-KR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EC58CBD-7405-49A1-B3CB-D2D6D196F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082" y="3685661"/>
                <a:ext cx="6326988" cy="16006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116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사용기술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이미지 분류</a:t>
            </a:r>
            <a:endParaRPr lang="ko-KR" altLang="en-US" dirty="0">
              <a:latin typeface="+mj-lt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63E73E19-3A31-44F2-A761-E15B679CD691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41">
            <a:extLst>
              <a:ext uri="{FF2B5EF4-FFF2-40B4-BE49-F238E27FC236}">
                <a16:creationId xmlns:a16="http://schemas.microsoft.com/office/drawing/2014/main" id="{676679A5-814B-43DC-B5F4-64BDC722D13B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55F63F9-DBE5-40E5-BF19-7A2B6D2FB10A}"/>
              </a:ext>
            </a:extLst>
          </p:cNvPr>
          <p:cNvSpPr/>
          <p:nvPr/>
        </p:nvSpPr>
        <p:spPr>
          <a:xfrm>
            <a:off x="2838319" y="3042950"/>
            <a:ext cx="4379764" cy="1985145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순서도: 처리 58">
            <a:extLst>
              <a:ext uri="{FF2B5EF4-FFF2-40B4-BE49-F238E27FC236}">
                <a16:creationId xmlns:a16="http://schemas.microsoft.com/office/drawing/2014/main" id="{1858EC38-27DB-4781-BFAB-5B17F7634601}"/>
              </a:ext>
            </a:extLst>
          </p:cNvPr>
          <p:cNvSpPr/>
          <p:nvPr/>
        </p:nvSpPr>
        <p:spPr>
          <a:xfrm>
            <a:off x="3652247" y="3617825"/>
            <a:ext cx="2007647" cy="924339"/>
          </a:xfrm>
          <a:prstGeom prst="flowChartProcess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분류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CNN-VGG19</a:t>
            </a:r>
            <a:endParaRPr lang="ko-KR" altLang="en-US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9A61016-27AC-4EE8-A86D-4DE82C6E5069}"/>
              </a:ext>
            </a:extLst>
          </p:cNvPr>
          <p:cNvCxnSpPr>
            <a:cxnSpLocks/>
            <a:stCxn id="66" idx="2"/>
            <a:endCxn id="59" idx="0"/>
          </p:cNvCxnSpPr>
          <p:nvPr/>
        </p:nvCxnSpPr>
        <p:spPr>
          <a:xfrm flipH="1">
            <a:off x="4656071" y="2689869"/>
            <a:ext cx="906" cy="9279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D28F930-45B1-4EE4-96D5-0F9503E29729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>
            <a:off x="4656071" y="4542164"/>
            <a:ext cx="0" cy="8538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순서도: 자기 디스크 61">
            <a:extLst>
              <a:ext uri="{FF2B5EF4-FFF2-40B4-BE49-F238E27FC236}">
                <a16:creationId xmlns:a16="http://schemas.microsoft.com/office/drawing/2014/main" id="{420514F9-85D9-4905-90EC-AC5C3517C38B}"/>
              </a:ext>
            </a:extLst>
          </p:cNvPr>
          <p:cNvSpPr/>
          <p:nvPr/>
        </p:nvSpPr>
        <p:spPr>
          <a:xfrm>
            <a:off x="7683709" y="3566947"/>
            <a:ext cx="1630759" cy="1008152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가중치</a:t>
            </a:r>
            <a:endParaRPr lang="en-US" altLang="ko-KR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B469B8F-74FF-49D2-A0EA-6740CD6D562B}"/>
              </a:ext>
            </a:extLst>
          </p:cNvPr>
          <p:cNvCxnSpPr>
            <a:cxnSpLocks/>
            <a:stCxn id="62" idx="2"/>
            <a:endCxn id="59" idx="3"/>
          </p:cNvCxnSpPr>
          <p:nvPr/>
        </p:nvCxnSpPr>
        <p:spPr>
          <a:xfrm flipH="1">
            <a:off x="5659894" y="4071023"/>
            <a:ext cx="2023815" cy="8972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순서도: 수행의 시작/종료 63">
            <a:extLst>
              <a:ext uri="{FF2B5EF4-FFF2-40B4-BE49-F238E27FC236}">
                <a16:creationId xmlns:a16="http://schemas.microsoft.com/office/drawing/2014/main" id="{4DA51C0A-7ADE-4303-9D85-6D29C90DE54C}"/>
              </a:ext>
            </a:extLst>
          </p:cNvPr>
          <p:cNvSpPr/>
          <p:nvPr/>
        </p:nvSpPr>
        <p:spPr>
          <a:xfrm>
            <a:off x="3754923" y="5395968"/>
            <a:ext cx="1802296" cy="583096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분류 결과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B296F97B-E4F6-4064-854F-DF62EEC76B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42" y="1795612"/>
            <a:ext cx="894254" cy="89425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23236EE2-26D4-43E6-B24C-F8F5A236FE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849" y="1795614"/>
            <a:ext cx="894255" cy="89425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77C42FB0-5D5A-4A0F-A3C0-97E7FF1EF68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44" y="1795612"/>
            <a:ext cx="894256" cy="894256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DCA19B5-1B85-4AF0-98BF-791769FC7C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690" y="3395695"/>
            <a:ext cx="855157" cy="24813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D1555854-447A-45A1-A8E8-FB8D011F0A5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9" b="29774"/>
          <a:stretch/>
        </p:blipFill>
        <p:spPr>
          <a:xfrm>
            <a:off x="5705608" y="3689823"/>
            <a:ext cx="1356207" cy="28922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F3099717-1D3A-4DA1-8D79-3620A0062C1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878" y="2485118"/>
            <a:ext cx="1181956" cy="40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97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일정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63E73E19-3A31-44F2-A761-E15B679CD691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41">
            <a:extLst>
              <a:ext uri="{FF2B5EF4-FFF2-40B4-BE49-F238E27FC236}">
                <a16:creationId xmlns:a16="http://schemas.microsoft.com/office/drawing/2014/main" id="{676679A5-814B-43DC-B5F4-64BDC722D13B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10B690C-6741-4A67-86F1-3F860D9C1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120719"/>
              </p:ext>
            </p:extLst>
          </p:nvPr>
        </p:nvGraphicFramePr>
        <p:xfrm>
          <a:off x="2032000" y="2476497"/>
          <a:ext cx="8128000" cy="25958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0003515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94865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95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관광지 데이터 포스팅 및 더미 데이터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5.1 ~ 5.18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133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글 작성 화면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5.1 ~ 5.18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725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추천 글 조회 </a:t>
                      </a:r>
                      <a:r>
                        <a:rPr lang="en-US" altLang="ko-KR" sz="1400" dirty="0"/>
                        <a:t>API</a:t>
                      </a:r>
                      <a:r>
                        <a:rPr lang="ko-KR" altLang="en-US" sz="1400" dirty="0"/>
                        <a:t> 및 화면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5.1 ~ 5.11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173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프로필 수정 화면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5.1 ~ 5.11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967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스마트 </a:t>
                      </a:r>
                      <a:r>
                        <a:rPr lang="ko-KR" altLang="en-US" sz="1400" dirty="0" err="1"/>
                        <a:t>글래스</a:t>
                      </a:r>
                      <a:r>
                        <a:rPr lang="ko-KR" altLang="en-US" sz="1400" dirty="0"/>
                        <a:t> 카메라 촬영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5.1 ~ 5.18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254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앱 테스트 및 </a:t>
                      </a:r>
                      <a:r>
                        <a:rPr lang="en-US" altLang="ko-KR" sz="1400" dirty="0"/>
                        <a:t>Play </a:t>
                      </a:r>
                      <a:r>
                        <a:rPr lang="ko-KR" altLang="en-US" sz="1400" dirty="0"/>
                        <a:t>스토어 등록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5.19 ~ 5.25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930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4821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959565" y="2997503"/>
            <a:ext cx="2260391" cy="585683"/>
            <a:chOff x="3488250" y="526256"/>
            <a:chExt cx="1633987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825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061705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296783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 &amp; A</a:t>
            </a:r>
            <a:endParaRPr lang="en-US" sz="2800" b="1" dirty="0">
              <a:solidFill>
                <a:srgbClr val="AAC0E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B32BA64-0D94-4AC2-A72E-9612B9642F22}"/>
              </a:ext>
            </a:extLst>
          </p:cNvPr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_x470211752" descr="EMB00005a0c6749">
            <a:extLst>
              <a:ext uri="{FF2B5EF4-FFF2-40B4-BE49-F238E27FC236}">
                <a16:creationId xmlns:a16="http://schemas.microsoft.com/office/drawing/2014/main" id="{98C12E7F-7525-48F1-A7C5-C871C54E1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CAC78038-DA55-427F-9178-CDF2FAC41A24}"/>
              </a:ext>
            </a:extLst>
          </p:cNvPr>
          <p:cNvSpPr txBox="1">
            <a:spLocks/>
          </p:cNvSpPr>
          <p:nvPr/>
        </p:nvSpPr>
        <p:spPr>
          <a:xfrm>
            <a:off x="698377" y="5225265"/>
            <a:ext cx="2755037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20120691 </a:t>
            </a:r>
            <a:r>
              <a:rPr lang="ko-KR" altLang="en-US" sz="2000" dirty="0" err="1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손우규</a:t>
            </a:r>
            <a:endParaRPr lang="ko-KR" altLang="en-US" sz="2000" dirty="0">
              <a:latin typeface="배달의민족 한나" panose="02000503000000020003" pitchFamily="2" charset="-127"/>
              <a:ea typeface="배달의민족 한나" panose="02000503000000020003" pitchFamily="2" charset="-127"/>
              <a:cs typeface="Microsoft Uighur" panose="020B0604020202020204" pitchFamily="2" charset="-78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5F9DCAAA-CBA2-4649-8708-BD2A9F35F921}"/>
              </a:ext>
            </a:extLst>
          </p:cNvPr>
          <p:cNvSpPr txBox="1">
            <a:spLocks/>
          </p:cNvSpPr>
          <p:nvPr/>
        </p:nvSpPr>
        <p:spPr>
          <a:xfrm>
            <a:off x="3382922" y="5225265"/>
            <a:ext cx="2755037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20141000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이정환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F5274A2B-D394-419E-B6AC-6040F9C0C5AD}"/>
              </a:ext>
            </a:extLst>
          </p:cNvPr>
          <p:cNvSpPr txBox="1">
            <a:spLocks/>
          </p:cNvSpPr>
          <p:nvPr/>
        </p:nvSpPr>
        <p:spPr>
          <a:xfrm>
            <a:off x="8822506" y="5225265"/>
            <a:ext cx="2755037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20160242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김소희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DA3537B7-4503-46D2-86D3-12EF599B0B52}"/>
              </a:ext>
            </a:extLst>
          </p:cNvPr>
          <p:cNvSpPr txBox="1">
            <a:spLocks/>
          </p:cNvSpPr>
          <p:nvPr/>
        </p:nvSpPr>
        <p:spPr>
          <a:xfrm>
            <a:off x="6137959" y="5225265"/>
            <a:ext cx="2755037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20161124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정지환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15A981AA-9408-464F-9C57-6CFDCF458488}"/>
              </a:ext>
            </a:extLst>
          </p:cNvPr>
          <p:cNvSpPr txBox="1">
            <a:spLocks/>
          </p:cNvSpPr>
          <p:nvPr/>
        </p:nvSpPr>
        <p:spPr>
          <a:xfrm>
            <a:off x="698376" y="5718977"/>
            <a:ext cx="2755037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20170383 </a:t>
            </a:r>
            <a:r>
              <a:rPr lang="ko-KR" altLang="en-US" sz="2000" dirty="0" err="1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노현진</a:t>
            </a:r>
            <a:endParaRPr lang="ko-KR" altLang="en-US" sz="2000" dirty="0">
              <a:latin typeface="배달의민족 한나" panose="02000503000000020003" pitchFamily="2" charset="-127"/>
              <a:ea typeface="배달의민족 한나" panose="02000503000000020003" pitchFamily="2" charset="-127"/>
              <a:cs typeface="Microsoft Uighur" panose="020B0604020202020204" pitchFamily="2" charset="-78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6301CC72-A222-4DFD-B27C-778051286F7F}"/>
              </a:ext>
            </a:extLst>
          </p:cNvPr>
          <p:cNvSpPr txBox="1">
            <a:spLocks/>
          </p:cNvSpPr>
          <p:nvPr/>
        </p:nvSpPr>
        <p:spPr>
          <a:xfrm>
            <a:off x="3382921" y="5718977"/>
            <a:ext cx="2755037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20170829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이수하</a:t>
            </a: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188B59C-FAEA-4D6C-98CC-6F31D5EBD61F}"/>
              </a:ext>
            </a:extLst>
          </p:cNvPr>
          <p:cNvSpPr txBox="1">
            <a:spLocks/>
          </p:cNvSpPr>
          <p:nvPr/>
        </p:nvSpPr>
        <p:spPr>
          <a:xfrm>
            <a:off x="6137957" y="5718977"/>
            <a:ext cx="2755037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20170380 </a:t>
            </a:r>
            <a:r>
              <a:rPr lang="ko-KR" altLang="en-US" sz="2000" dirty="0" err="1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노지수</a:t>
            </a:r>
            <a:endParaRPr lang="ko-KR" altLang="en-US" sz="2000" dirty="0">
              <a:latin typeface="배달의민족 한나" panose="02000503000000020003" pitchFamily="2" charset="-127"/>
              <a:ea typeface="배달의민족 한나" panose="02000503000000020003" pitchFamily="2" charset="-127"/>
              <a:cs typeface="Microsoft Uighur" panose="020B0604020202020204" pitchFamily="2" charset="-78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2DC200A1-BD48-40CF-A6A1-8C48D14E90A3}"/>
              </a:ext>
            </a:extLst>
          </p:cNvPr>
          <p:cNvSpPr txBox="1">
            <a:spLocks/>
          </p:cNvSpPr>
          <p:nvPr/>
        </p:nvSpPr>
        <p:spPr>
          <a:xfrm>
            <a:off x="8815792" y="5718977"/>
            <a:ext cx="2755037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20170162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Microsoft Uighur" panose="020B0604020202020204" pitchFamily="2" charset="-78"/>
              </a:rPr>
              <a:t>김민지</a:t>
            </a:r>
          </a:p>
        </p:txBody>
      </p:sp>
    </p:spTree>
    <p:extLst>
      <p:ext uri="{BB962C8B-B14F-4D97-AF65-F5344CB8AC3E}">
        <p14:creationId xmlns:p14="http://schemas.microsoft.com/office/powerpoint/2010/main" val="1244278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959565" y="2997503"/>
            <a:ext cx="2260391" cy="585683"/>
            <a:chOff x="3488250" y="526256"/>
            <a:chExt cx="1633987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825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061705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296783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endParaRPr lang="en-US" sz="2800" b="1" dirty="0">
              <a:solidFill>
                <a:srgbClr val="AAC0E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B32BA64-0D94-4AC2-A72E-9612B9642F22}"/>
              </a:ext>
            </a:extLst>
          </p:cNvPr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VlogMap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_x470211752" descr="EMB00005a0c6749">
            <a:extLst>
              <a:ext uri="{FF2B5EF4-FFF2-40B4-BE49-F238E27FC236}">
                <a16:creationId xmlns:a16="http://schemas.microsoft.com/office/drawing/2014/main" id="{98C12E7F-7525-48F1-A7C5-C871C54E1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427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lang="en-US" sz="2200" b="1" dirty="0">
              <a:solidFill>
                <a:srgbClr val="AAC0E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부제목 2">
            <a:extLst>
              <a:ext uri="{FF2B5EF4-FFF2-40B4-BE49-F238E27FC236}">
                <a16:creationId xmlns:a16="http://schemas.microsoft.com/office/drawing/2014/main" id="{1360B975-6DD1-4AB1-A96D-4A774C90DEFB}"/>
              </a:ext>
            </a:extLst>
          </p:cNvPr>
          <p:cNvSpPr txBox="1">
            <a:spLocks/>
          </p:cNvSpPr>
          <p:nvPr/>
        </p:nvSpPr>
        <p:spPr>
          <a:xfrm>
            <a:off x="942975" y="1518410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개요</a:t>
            </a:r>
            <a:endParaRPr lang="en-US" altLang="ko-KR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스퀘어" panose="020B0600000101010101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20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제품시연</a:t>
            </a:r>
            <a:endParaRPr lang="en-US" altLang="ko-KR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스퀘어" panose="020B0600000101010101"/>
            </a:endParaRPr>
          </a:p>
          <a:p>
            <a:pPr>
              <a:lnSpc>
                <a:spcPct val="175000"/>
              </a:lnSpc>
            </a:pPr>
            <a:r>
              <a:rPr lang="en-US" altLang="ko-KR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3. </a:t>
            </a:r>
            <a:r>
              <a:rPr lang="ko-KR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진행상황</a:t>
            </a:r>
            <a:endParaRPr lang="en-US" altLang="ko-KR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스퀘어" panose="020B0600000101010101"/>
            </a:endParaRPr>
          </a:p>
          <a:p>
            <a:pPr>
              <a:lnSpc>
                <a:spcPct val="175000"/>
              </a:lnSpc>
            </a:pPr>
            <a:r>
              <a:rPr lang="en-US" altLang="ko-KR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4. </a:t>
            </a:r>
            <a:r>
              <a:rPr lang="ko-KR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사용기술</a:t>
            </a:r>
            <a:endParaRPr lang="en-US" altLang="ko-KR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스퀘어" panose="020B0600000101010101"/>
            </a:endParaRPr>
          </a:p>
          <a:p>
            <a:pPr>
              <a:lnSpc>
                <a:spcPct val="175000"/>
              </a:lnSpc>
            </a:pPr>
            <a:r>
              <a:rPr lang="en-US" altLang="ko-KR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5. </a:t>
            </a:r>
            <a:r>
              <a:rPr lang="ko-KR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스퀘어" panose="020B0600000101010101"/>
              </a:rPr>
              <a:t>향후 일정</a:t>
            </a:r>
            <a:endParaRPr lang="en-US" altLang="ko-KR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스퀘어" panose="020B0600000101010101"/>
            </a:endParaRPr>
          </a:p>
          <a:p>
            <a:pPr>
              <a:lnSpc>
                <a:spcPct val="175000"/>
              </a:lnSpc>
            </a:pPr>
            <a:endParaRPr lang="en-US" altLang="ko-KR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161722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057FFE-1F95-4FC4-8E57-B9B6909FD3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55" y="1979937"/>
            <a:ext cx="2231688" cy="22316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60CA49-930B-40F2-8FB3-C4CCA659D2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04" y="1933329"/>
            <a:ext cx="2353192" cy="23531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474FE8-96CA-47B9-94FD-06770B742C92}"/>
              </a:ext>
            </a:extLst>
          </p:cNvPr>
          <p:cNvSpPr txBox="1"/>
          <p:nvPr/>
        </p:nvSpPr>
        <p:spPr>
          <a:xfrm>
            <a:off x="1759454" y="4496159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Video / Image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D5D13C-0836-4A23-BEE2-F3CB297CA213}"/>
              </a:ext>
            </a:extLst>
          </p:cNvPr>
          <p:cNvSpPr txBox="1"/>
          <p:nvPr/>
        </p:nvSpPr>
        <p:spPr>
          <a:xfrm>
            <a:off x="5736944" y="446902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C8C6DB-80CC-4743-9075-FE61655945BF}"/>
              </a:ext>
            </a:extLst>
          </p:cNvPr>
          <p:cNvSpPr txBox="1"/>
          <p:nvPr/>
        </p:nvSpPr>
        <p:spPr>
          <a:xfrm>
            <a:off x="4318526" y="5169785"/>
            <a:ext cx="3071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= </a:t>
            </a:r>
            <a:r>
              <a:rPr lang="ko-KR" altLang="en-US" sz="3200" dirty="0" err="1"/>
              <a:t>브이랩</a:t>
            </a:r>
            <a:r>
              <a:rPr lang="en-US" altLang="ko-KR" sz="3200" dirty="0"/>
              <a:t>(VLAP)</a:t>
            </a:r>
            <a:endParaRPr lang="ko-KR" altLang="en-US" sz="3200" dirty="0"/>
          </a:p>
        </p:txBody>
      </p:sp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56B0D4F3-5C12-41F0-B68C-920CB4CA2196}"/>
              </a:ext>
            </a:extLst>
          </p:cNvPr>
          <p:cNvSpPr/>
          <p:nvPr/>
        </p:nvSpPr>
        <p:spPr>
          <a:xfrm>
            <a:off x="4069671" y="4430429"/>
            <a:ext cx="483618" cy="446525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더하기 기호 16">
            <a:extLst>
              <a:ext uri="{FF2B5EF4-FFF2-40B4-BE49-F238E27FC236}">
                <a16:creationId xmlns:a16="http://schemas.microsoft.com/office/drawing/2014/main" id="{1EC85855-8320-49D8-8951-2D1F7CDEBA5D}"/>
              </a:ext>
            </a:extLst>
          </p:cNvPr>
          <p:cNvSpPr/>
          <p:nvPr/>
        </p:nvSpPr>
        <p:spPr>
          <a:xfrm>
            <a:off x="7573343" y="4430429"/>
            <a:ext cx="483618" cy="446525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204C575-EB5E-4C61-BF3D-0DDF325443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453" y="1979937"/>
            <a:ext cx="2353192" cy="23531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28E883-9913-4CFA-9916-D61A475DF11A}"/>
              </a:ext>
            </a:extLst>
          </p:cNvPr>
          <p:cNvSpPr txBox="1"/>
          <p:nvPr/>
        </p:nvSpPr>
        <p:spPr>
          <a:xfrm>
            <a:off x="9185116" y="4491426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980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제품시연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63E73E19-3A31-44F2-A761-E15B679CD691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41">
            <a:extLst>
              <a:ext uri="{FF2B5EF4-FFF2-40B4-BE49-F238E27FC236}">
                <a16:creationId xmlns:a16="http://schemas.microsoft.com/office/drawing/2014/main" id="{676679A5-814B-43DC-B5F4-64BDC722D13B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온라인 미디어 10" title="2019 Vlap MVP">
            <a:hlinkClick r:id="" action="ppaction://media"/>
            <a:extLst>
              <a:ext uri="{FF2B5EF4-FFF2-40B4-BE49-F238E27FC236}">
                <a16:creationId xmlns:a16="http://schemas.microsoft.com/office/drawing/2014/main" id="{0E667409-633E-44E0-A195-A1FD0DD3A6F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2853965" y="1813188"/>
            <a:ext cx="6484070" cy="36472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EC714B-D716-490A-B0E1-1EBE56962D0D}"/>
              </a:ext>
            </a:extLst>
          </p:cNvPr>
          <p:cNvSpPr txBox="1"/>
          <p:nvPr/>
        </p:nvSpPr>
        <p:spPr>
          <a:xfrm>
            <a:off x="4479311" y="5622150"/>
            <a:ext cx="3166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7"/>
              </a:rPr>
              <a:t>https://youtu.be/vgrCxhlKcf0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80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22222"/>
                </a:solidFill>
                <a:latin typeface="+mj-lt"/>
              </a:rPr>
              <a:t>Vlap</a:t>
            </a:r>
            <a:r>
              <a:rPr lang="en-US" altLang="ko-KR" b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ko-KR" altLang="en-US" b="1" dirty="0">
                <a:solidFill>
                  <a:srgbClr val="222222"/>
                </a:solidFill>
                <a:latin typeface="+mj-lt"/>
              </a:rPr>
              <a:t>애플리케이션</a:t>
            </a:r>
            <a:r>
              <a:rPr lang="en-US" altLang="ko-KR" b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ko-KR" altLang="en-US" b="1" dirty="0">
                <a:solidFill>
                  <a:srgbClr val="222222"/>
                </a:solidFill>
                <a:latin typeface="+mj-lt"/>
              </a:rPr>
              <a:t>개발</a:t>
            </a:r>
            <a:endParaRPr lang="ko-KR" altLang="en-US" dirty="0">
              <a:latin typeface="+mj-lt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63E73E19-3A31-44F2-A761-E15B679CD691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41">
            <a:extLst>
              <a:ext uri="{FF2B5EF4-FFF2-40B4-BE49-F238E27FC236}">
                <a16:creationId xmlns:a16="http://schemas.microsoft.com/office/drawing/2014/main" id="{676679A5-814B-43DC-B5F4-64BDC722D13B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60BD7AE-0F6F-4C6E-9BE1-FD94931F322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96"/>
          <a:stretch/>
        </p:blipFill>
        <p:spPr>
          <a:xfrm>
            <a:off x="5002909" y="1992424"/>
            <a:ext cx="2186182" cy="39218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413FED-424A-4E21-A528-DEB4A6E748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62" y="1992424"/>
            <a:ext cx="2211928" cy="39218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418B3C4-6948-4E36-BB1F-73E63B18BC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702" y="1992423"/>
            <a:ext cx="2211537" cy="39218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3B92B9-7CA3-4490-A560-4CAF648695F4}"/>
              </a:ext>
            </a:extLst>
          </p:cNvPr>
          <p:cNvSpPr txBox="1"/>
          <p:nvPr/>
        </p:nvSpPr>
        <p:spPr>
          <a:xfrm>
            <a:off x="2078499" y="6079429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인기 게시물 조회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FE5AAA-C895-435E-BAB0-4293723CE040}"/>
              </a:ext>
            </a:extLst>
          </p:cNvPr>
          <p:cNvSpPr txBox="1"/>
          <p:nvPr/>
        </p:nvSpPr>
        <p:spPr>
          <a:xfrm>
            <a:off x="5279435" y="6079428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전체 게시물 조회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A1EF27-B110-452E-847C-F34FFE2AFCB8}"/>
              </a:ext>
            </a:extLst>
          </p:cNvPr>
          <p:cNvSpPr txBox="1"/>
          <p:nvPr/>
        </p:nvSpPr>
        <p:spPr>
          <a:xfrm>
            <a:off x="8750474" y="6079427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구독자 게시물 조회</a:t>
            </a:r>
          </a:p>
        </p:txBody>
      </p:sp>
      <p:pic>
        <p:nvPicPr>
          <p:cNvPr id="19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3C96466E-A05E-4DCA-AF61-3E526B96B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690" y="1759750"/>
            <a:ext cx="2292071" cy="433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8A797AF4-2098-40A5-940A-1E5E40890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202" y="1783321"/>
            <a:ext cx="2292071" cy="433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704DD526-2319-4281-9DD6-90D4D68F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433" y="1772519"/>
            <a:ext cx="2292071" cy="433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207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22222"/>
                </a:solidFill>
              </a:rPr>
              <a:t>Vlap</a:t>
            </a:r>
            <a:r>
              <a:rPr lang="en-US" altLang="ko-KR" b="1" dirty="0">
                <a:solidFill>
                  <a:srgbClr val="222222"/>
                </a:solidFill>
              </a:rPr>
              <a:t> </a:t>
            </a:r>
            <a:r>
              <a:rPr lang="ko-KR" altLang="en-US" b="1" dirty="0">
                <a:solidFill>
                  <a:srgbClr val="222222"/>
                </a:solidFill>
              </a:rPr>
              <a:t>애플리케이션</a:t>
            </a:r>
            <a:r>
              <a:rPr lang="en-US" altLang="ko-KR" b="1" dirty="0">
                <a:solidFill>
                  <a:srgbClr val="222222"/>
                </a:solidFill>
              </a:rPr>
              <a:t> </a:t>
            </a:r>
            <a:r>
              <a:rPr lang="ko-KR" altLang="en-US" b="1" dirty="0">
                <a:solidFill>
                  <a:srgbClr val="222222"/>
                </a:solidFill>
              </a:rPr>
              <a:t>개발</a:t>
            </a:r>
            <a:endParaRPr lang="ko-KR" altLang="en-US" dirty="0"/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63E73E19-3A31-44F2-A761-E15B679CD691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41">
            <a:extLst>
              <a:ext uri="{FF2B5EF4-FFF2-40B4-BE49-F238E27FC236}">
                <a16:creationId xmlns:a16="http://schemas.microsoft.com/office/drawing/2014/main" id="{676679A5-814B-43DC-B5F4-64BDC722D13B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3B92B9-7CA3-4490-A560-4CAF648695F4}"/>
              </a:ext>
            </a:extLst>
          </p:cNvPr>
          <p:cNvSpPr txBox="1"/>
          <p:nvPr/>
        </p:nvSpPr>
        <p:spPr>
          <a:xfrm>
            <a:off x="4927242" y="6106122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내 라이브러리 동영상 화면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8CD5C89-8A09-492D-9E1F-98CFDF3882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957" y="1982634"/>
            <a:ext cx="2211537" cy="393162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00AB9D3-7ABD-4530-9188-EB59566199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893" y="1992424"/>
            <a:ext cx="2211537" cy="39316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A74C6AA-9998-4DF1-9DC5-59A1754EC0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506" y="1982634"/>
            <a:ext cx="2211537" cy="39316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DA6EF19-3C7E-4D5B-86C9-5D9EB90DC504}"/>
              </a:ext>
            </a:extLst>
          </p:cNvPr>
          <p:cNvSpPr txBox="1"/>
          <p:nvPr/>
        </p:nvSpPr>
        <p:spPr>
          <a:xfrm>
            <a:off x="1777934" y="6079428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내 라이브러리 지도 화면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DDB0F3-F3E5-4590-B4CE-F1D47B49A577}"/>
              </a:ext>
            </a:extLst>
          </p:cNvPr>
          <p:cNvSpPr txBox="1"/>
          <p:nvPr/>
        </p:nvSpPr>
        <p:spPr>
          <a:xfrm>
            <a:off x="8246482" y="6079428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내 라이브러리 태그 화면</a:t>
            </a:r>
          </a:p>
        </p:txBody>
      </p:sp>
      <p:pic>
        <p:nvPicPr>
          <p:cNvPr id="23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0571D017-7CEF-4D20-9505-835A54017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690" y="1743807"/>
            <a:ext cx="2292071" cy="433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E1CBAA5F-7A4F-4CE5-AAB9-D25606AB2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202" y="1783321"/>
            <a:ext cx="2292071" cy="433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6279BD8E-7AEC-420D-84F3-DD067F9D3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8" y="1743807"/>
            <a:ext cx="2292071" cy="433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928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22222"/>
                </a:solidFill>
              </a:rPr>
              <a:t>Vlap</a:t>
            </a:r>
            <a:r>
              <a:rPr lang="en-US" altLang="ko-KR" b="1" dirty="0">
                <a:solidFill>
                  <a:srgbClr val="222222"/>
                </a:solidFill>
              </a:rPr>
              <a:t> </a:t>
            </a:r>
            <a:r>
              <a:rPr lang="ko-KR" altLang="en-US" b="1" dirty="0">
                <a:solidFill>
                  <a:srgbClr val="222222"/>
                </a:solidFill>
              </a:rPr>
              <a:t>애플리케이션</a:t>
            </a:r>
            <a:r>
              <a:rPr lang="en-US" altLang="ko-KR" b="1" dirty="0">
                <a:solidFill>
                  <a:srgbClr val="222222"/>
                </a:solidFill>
              </a:rPr>
              <a:t> </a:t>
            </a:r>
            <a:r>
              <a:rPr lang="ko-KR" altLang="en-US" b="1" dirty="0">
                <a:solidFill>
                  <a:srgbClr val="222222"/>
                </a:solidFill>
              </a:rPr>
              <a:t>개발</a:t>
            </a:r>
            <a:endParaRPr lang="ko-KR" altLang="en-US" dirty="0"/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63E73E19-3A31-44F2-A761-E15B679CD691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41">
            <a:extLst>
              <a:ext uri="{FF2B5EF4-FFF2-40B4-BE49-F238E27FC236}">
                <a16:creationId xmlns:a16="http://schemas.microsoft.com/office/drawing/2014/main" id="{676679A5-814B-43DC-B5F4-64BDC722D13B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3B92B9-7CA3-4490-A560-4CAF648695F4}"/>
              </a:ext>
            </a:extLst>
          </p:cNvPr>
          <p:cNvSpPr txBox="1"/>
          <p:nvPr/>
        </p:nvSpPr>
        <p:spPr>
          <a:xfrm>
            <a:off x="3240559" y="6082108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상세 게시물 동영상 조회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FE5AAA-C895-435E-BAB0-4293723CE040}"/>
              </a:ext>
            </a:extLst>
          </p:cNvPr>
          <p:cNvSpPr txBox="1"/>
          <p:nvPr/>
        </p:nvSpPr>
        <p:spPr>
          <a:xfrm>
            <a:off x="6663936" y="6082108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상세 게시물 사진 조회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141BB0-77D5-4223-9834-E3E0F3BC2C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26" y="1835209"/>
            <a:ext cx="2233050" cy="39654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51D511-98ED-4F9A-B71E-B3FF272FF9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435" y="1835208"/>
            <a:ext cx="2233050" cy="3965429"/>
          </a:xfrm>
          <a:prstGeom prst="rect">
            <a:avLst/>
          </a:prstGeom>
        </p:spPr>
      </p:pic>
      <p:pic>
        <p:nvPicPr>
          <p:cNvPr id="17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BBA2448A-D902-42FA-AE65-05A88FAA0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123" y="1615439"/>
            <a:ext cx="2360455" cy="439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63A034AC-9172-4CA6-A2CA-51A969982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32" y="1615439"/>
            <a:ext cx="2360455" cy="439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048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22222"/>
                </a:solidFill>
              </a:rPr>
              <a:t>Vlap</a:t>
            </a:r>
            <a:r>
              <a:rPr lang="en-US" altLang="ko-KR" b="1" dirty="0">
                <a:solidFill>
                  <a:srgbClr val="222222"/>
                </a:solidFill>
              </a:rPr>
              <a:t> </a:t>
            </a:r>
            <a:r>
              <a:rPr lang="ko-KR" altLang="en-US" b="1" dirty="0">
                <a:solidFill>
                  <a:srgbClr val="222222"/>
                </a:solidFill>
              </a:rPr>
              <a:t>애플리케이션</a:t>
            </a:r>
            <a:r>
              <a:rPr lang="en-US" altLang="ko-KR" b="1" dirty="0">
                <a:solidFill>
                  <a:srgbClr val="222222"/>
                </a:solidFill>
              </a:rPr>
              <a:t> </a:t>
            </a:r>
            <a:r>
              <a:rPr lang="ko-KR" altLang="en-US" b="1" dirty="0">
                <a:solidFill>
                  <a:srgbClr val="222222"/>
                </a:solidFill>
              </a:rPr>
              <a:t>개발</a:t>
            </a:r>
            <a:endParaRPr lang="ko-KR" altLang="en-US" dirty="0"/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63E73E19-3A31-44F2-A761-E15B679CD691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41">
            <a:extLst>
              <a:ext uri="{FF2B5EF4-FFF2-40B4-BE49-F238E27FC236}">
                <a16:creationId xmlns:a16="http://schemas.microsoft.com/office/drawing/2014/main" id="{676679A5-814B-43DC-B5F4-64BDC722D13B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3B92B9-7CA3-4490-A560-4CAF648695F4}"/>
              </a:ext>
            </a:extLst>
          </p:cNvPr>
          <p:cNvSpPr txBox="1"/>
          <p:nvPr/>
        </p:nvSpPr>
        <p:spPr>
          <a:xfrm>
            <a:off x="3841686" y="6120094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댓글 조회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FE5AAA-C895-435E-BAB0-4293723CE040}"/>
              </a:ext>
            </a:extLst>
          </p:cNvPr>
          <p:cNvSpPr txBox="1"/>
          <p:nvPr/>
        </p:nvSpPr>
        <p:spPr>
          <a:xfrm>
            <a:off x="7348162" y="6120093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댓글 달기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F71F7B6-51EB-48B5-95DA-EFE34EEAED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893" y="1970427"/>
            <a:ext cx="2222914" cy="3951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DBD5991-FE7C-403C-BE0E-99553E8C78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311" y="1970427"/>
            <a:ext cx="2233050" cy="3969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E23F0A8C-9FD8-4AD6-9E3E-0E7F4416E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122" y="1706898"/>
            <a:ext cx="2360455" cy="439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mobile device image pngì ëí ì´ë¯¸ì§ ê²ìê²°ê³¼">
            <a:extLst>
              <a:ext uri="{FF2B5EF4-FFF2-40B4-BE49-F238E27FC236}">
                <a16:creationId xmlns:a16="http://schemas.microsoft.com/office/drawing/2014/main" id="{E50E70CF-40EB-4088-B4C6-EDC4EF4DD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92" y="1746457"/>
            <a:ext cx="2360455" cy="439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7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470211752" descr="EMB00005a0c6749">
            <a:extLst>
              <a:ext uri="{FF2B5EF4-FFF2-40B4-BE49-F238E27FC236}">
                <a16:creationId xmlns:a16="http://schemas.microsoft.com/office/drawing/2014/main" id="{DEA7DE21-47A2-4670-8189-0C38BB7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" y="80172"/>
            <a:ext cx="225016" cy="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B4C520B-91D9-4E1D-84D9-27F6C745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C9E085-8789-41D8-9B28-3C0FDFE27A6A}"/>
              </a:ext>
            </a:extLst>
          </p:cNvPr>
          <p:cNvSpPr/>
          <p:nvPr/>
        </p:nvSpPr>
        <p:spPr>
          <a:xfrm>
            <a:off x="942975" y="1098488"/>
            <a:ext cx="6339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데이터 수집</a:t>
            </a:r>
            <a:endParaRPr lang="ko-KR" altLang="en-US" dirty="0">
              <a:latin typeface="+mj-lt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63E73E19-3A31-44F2-A761-E15B679CD691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41">
            <a:extLst>
              <a:ext uri="{FF2B5EF4-FFF2-40B4-BE49-F238E27FC236}">
                <a16:creationId xmlns:a16="http://schemas.microsoft.com/office/drawing/2014/main" id="{676679A5-814B-43DC-B5F4-64BDC722D13B}"/>
              </a:ext>
            </a:extLst>
          </p:cNvPr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14CB36F-A9AF-4C36-826F-8B8803F47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63" y="1699802"/>
            <a:ext cx="3793617" cy="252907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6F0BA71-FC1E-462A-9EA4-C95ED5842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792" y="2740644"/>
            <a:ext cx="3926840" cy="2614154"/>
          </a:xfrm>
          <a:prstGeom prst="rect">
            <a:avLst/>
          </a:prstGeom>
        </p:spPr>
      </p:pic>
      <p:pic>
        <p:nvPicPr>
          <p:cNvPr id="2050" name="그림 2049">
            <a:extLst>
              <a:ext uri="{FF2B5EF4-FFF2-40B4-BE49-F238E27FC236}">
                <a16:creationId xmlns:a16="http://schemas.microsoft.com/office/drawing/2014/main" id="{110DC781-95C3-46BE-B108-4AF432A83F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410" y="3547594"/>
            <a:ext cx="4025710" cy="2685724"/>
          </a:xfrm>
          <a:prstGeom prst="rect">
            <a:avLst/>
          </a:prstGeom>
        </p:spPr>
      </p:pic>
      <p:pic>
        <p:nvPicPr>
          <p:cNvPr id="2052" name="그림 2051">
            <a:extLst>
              <a:ext uri="{FF2B5EF4-FFF2-40B4-BE49-F238E27FC236}">
                <a16:creationId xmlns:a16="http://schemas.microsoft.com/office/drawing/2014/main" id="{C675FEA8-193E-4FF8-AD06-E0986D6560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212" y="3290383"/>
            <a:ext cx="2324424" cy="51442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0D062A-14C6-442E-AF22-227D10CD36D7}"/>
              </a:ext>
            </a:extLst>
          </p:cNvPr>
          <p:cNvSpPr/>
          <p:nvPr/>
        </p:nvSpPr>
        <p:spPr>
          <a:xfrm>
            <a:off x="7719298" y="3910212"/>
            <a:ext cx="3875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지역기반 관광 데이터 수집 완료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5674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2343</TotalTime>
  <Words>680</Words>
  <Application>Microsoft Office PowerPoint</Application>
  <PresentationFormat>와이드스크린</PresentationFormat>
  <Paragraphs>129</Paragraphs>
  <Slides>17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News Cycle</vt:lpstr>
      <vt:lpstr>나눔고딕</vt:lpstr>
      <vt:lpstr>나눔스퀘어</vt:lpstr>
      <vt:lpstr>나눔스퀘어 Bold</vt:lpstr>
      <vt:lpstr>맑은 고딕</vt:lpstr>
      <vt:lpstr>배달의민족 한나</vt:lpstr>
      <vt:lpstr>Arial</vt:lpstr>
      <vt:lpstr>Cambria Math</vt:lpstr>
      <vt:lpstr>Microsoft Uighur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DELIGHT</dc:title>
  <dc:creator>user</dc:creator>
  <cp:lastModifiedBy>Lee jenghwan</cp:lastModifiedBy>
  <cp:revision>525</cp:revision>
  <dcterms:created xsi:type="dcterms:W3CDTF">2017-09-05T12:06:27Z</dcterms:created>
  <dcterms:modified xsi:type="dcterms:W3CDTF">2019-04-29T07:11:59Z</dcterms:modified>
</cp:coreProperties>
</file>